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987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SynBioDex/SBOLCanvas" TargetMode="External"/><Relationship Id="rId3" Type="http://schemas.openxmlformats.org/officeDocument/2006/relationships/hyperlink" Target="https://github.com/SynBioDex/SeqTrainer" TargetMode="External"/><Relationship Id="rId7" Type="http://schemas.openxmlformats.org/officeDocument/2006/relationships/hyperlink" Target="https://sbolcanvas.org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alidator.sbolstandard.org/" TargetMode="External"/><Relationship Id="rId5" Type="http://schemas.openxmlformats.org/officeDocument/2006/relationships/hyperlink" Target="https://sbolstandard.org/visual-glyphs/" TargetMode="External"/><Relationship Id="rId4" Type="http://schemas.openxmlformats.org/officeDocument/2006/relationships/hyperlink" Target="https://sbolstandard.org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A"/>
          </a:solidFill>
          <a:ln w="12700">
            <a:solidFill>
              <a:srgbClr val="F5F8FA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836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8E89"/>
                </a:solidFill>
              </a:rPr>
              <a:t>SeqTrainer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063240" y="667512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D6B7A"/>
                </a:solidFill>
              </a:rPr>
              <a:t>`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1508760"/>
            <a:ext cx="6858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Promoter Model Training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 Annotated SBOL Designs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85800" y="297180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5D6B7A"/>
                </a:solidFill>
              </a:rPr>
              <a:t>A concise teaching deck for using SeqTrainer annotation features, exporting GenBank/SBOL outputs, validating design files, and visualizing results in SBOL Canvas or GenBank viewers.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836408" y="1581912"/>
            <a:ext cx="33009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836408" y="1929384"/>
            <a:ext cx="330098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11" name="Shape 9"/>
          <p:cNvSpPr/>
          <p:nvPr/>
        </p:nvSpPr>
        <p:spPr>
          <a:xfrm>
            <a:off x="685800" y="4206240"/>
            <a:ext cx="1554480" cy="320040"/>
          </a:xfrm>
          <a:prstGeom prst="roundRect">
            <a:avLst>
              <a:gd name="adj" fmla="val 20000"/>
            </a:avLst>
          </a:prstGeom>
          <a:solidFill>
            <a:srgbClr val="DDF4F2"/>
          </a:solidFill>
          <a:ln w="12700">
            <a:solidFill>
              <a:srgbClr val="DDF4F2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4279392"/>
            <a:ext cx="1335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E89"/>
                </a:solidFill>
              </a:rPr>
              <a:t>Training notebooks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2423160" y="4206240"/>
            <a:ext cx="1783080" cy="320040"/>
          </a:xfrm>
          <a:prstGeom prst="roundRect">
            <a:avLst>
              <a:gd name="adj" fmla="val 20000"/>
            </a:avLst>
          </a:prstGeom>
          <a:solidFill>
            <a:srgbClr val="DDF4F2"/>
          </a:solidFill>
          <a:ln w="12700">
            <a:solidFill>
              <a:srgbClr val="DDF4F2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32888" y="4279392"/>
            <a:ext cx="1563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E89"/>
                </a:solidFill>
              </a:rPr>
              <a:t>Promoter annotation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434840" y="4206240"/>
            <a:ext cx="1325880" cy="320040"/>
          </a:xfrm>
          <a:prstGeom prst="roundRect">
            <a:avLst>
              <a:gd name="adj" fmla="val 20000"/>
            </a:avLst>
          </a:prstGeom>
          <a:solidFill>
            <a:srgbClr val="DDF4F2"/>
          </a:solidFill>
          <a:ln w="12700">
            <a:solidFill>
              <a:srgbClr val="DDF4F2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44568" y="4279392"/>
            <a:ext cx="11064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E89"/>
                </a:solidFill>
              </a:rPr>
              <a:t>SBOL export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5989320" y="4206240"/>
            <a:ext cx="1874520" cy="320040"/>
          </a:xfrm>
          <a:prstGeom prst="roundRect">
            <a:avLst>
              <a:gd name="adj" fmla="val 20000"/>
            </a:avLst>
          </a:prstGeom>
          <a:solidFill>
            <a:srgbClr val="DDF4F2"/>
          </a:solidFill>
          <a:ln w="12700">
            <a:solidFill>
              <a:srgbClr val="DDF4F2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099048" y="4279392"/>
            <a:ext cx="1655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8E89"/>
                </a:solidFill>
              </a:rPr>
              <a:t>Canvas visualization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8092440" y="461772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66928" y="6556248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064240" y="652881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Learning outcomes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By the end of this guide, students should know what each SeqTrainer artifact is for.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17320"/>
            <a:ext cx="49834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6112" y="158191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167335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389888" y="1591056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Set up SeqTrainer from the official repository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932688" y="2075688"/>
            <a:ext cx="4581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Clone SynBioDex/SeqTrainer, install extras, and work from the main branch used by the university lab.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6217920" y="1417320"/>
            <a:ext cx="49834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82512" y="158191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82512" y="167335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876288" y="1591056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Retrain or rerun notebooks responsibly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419088" y="2075688"/>
            <a:ext cx="4581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Edit hyperparameters while preserving validation/test separation and benchmark provenance.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731520" y="2926080"/>
            <a:ext cx="49834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96112" y="30906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31821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389888" y="3099816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Run promoter annotation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932688" y="3584448"/>
            <a:ext cx="4581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Use a GenBank file, checkpoint, and benchmark manifest to produce computational predicted promoters.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6217920" y="2926080"/>
            <a:ext cx="498348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82512" y="30906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382512" y="31821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876288" y="3099816"/>
            <a:ext cx="4160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Export and inspect results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19088" y="3584448"/>
            <a:ext cx="45811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Read annotated GenBank, predictions CSV, annotation manifest, SBOL3, and SBOL2/RDF outputs.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731520" y="4434840"/>
            <a:ext cx="5303520" cy="1143000"/>
          </a:xfrm>
          <a:prstGeom prst="roundRect">
            <a:avLst>
              <a:gd name="adj" fmla="val 6400"/>
            </a:avLst>
          </a:prstGeom>
          <a:solidFill>
            <a:srgbClr val="F7FBFA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96112" y="459943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6112" y="469087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389888" y="4608576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Validate and visualize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932688" y="5093208"/>
            <a:ext cx="490118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Use SBOL Validator and SBOL Canvas for standards checks and visual inspection.</a:t>
            </a:r>
            <a:endParaRPr lang="en-US" sz="1120" dirty="0"/>
          </a:p>
        </p:txBody>
      </p:sp>
      <p:sp>
        <p:nvSpPr>
          <p:cNvPr id="31" name="Text 29"/>
          <p:cNvSpPr/>
          <p:nvPr/>
        </p:nvSpPr>
        <p:spPr>
          <a:xfrm>
            <a:off x="11064240" y="652881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Official setup: start from SynBioDex main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Use this as the first practical cell or terminal block in a university lab handout.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17320"/>
            <a:ext cx="6675120" cy="4343400"/>
          </a:xfrm>
          <a:prstGeom prst="roundRect">
            <a:avLst>
              <a:gd name="adj" fmla="val 1053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6112" y="1563624"/>
            <a:ext cx="6345936" cy="4087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1) Clone the official repository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 clone https://github.com/SynBioDex/SeqTrainer.git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SeqTrainer</a:t>
            </a:r>
            <a:endParaRPr lang="en-US" sz="1230" dirty="0"/>
          </a:p>
          <a:p>
            <a:pPr marL="0" indent="0">
              <a:buNone/>
            </a:pP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2) Work from the course-approved main branch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 checkout main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git pull origin main</a:t>
            </a:r>
            <a:endParaRPr lang="en-US" sz="1230" dirty="0"/>
          </a:p>
          <a:p>
            <a:pPr marL="0" indent="0">
              <a:buNone/>
            </a:pP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3) Create an isolated Python environment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-m venv .venv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source .venv/bin/activate   # Windows: .venv\Scripts\activate</a:t>
            </a:r>
            <a:endParaRPr lang="en-US" sz="1230" dirty="0"/>
          </a:p>
          <a:p>
            <a:pPr marL="0" indent="0">
              <a:buNone/>
            </a:pP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4) Install SeqTrainer locally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-m pip install --upgrade pip</a:t>
            </a:r>
            <a:endParaRPr lang="en-US" sz="1230" dirty="0"/>
          </a:p>
          <a:p>
            <a:pPr marL="0" indent="0">
              <a:buNone/>
            </a:pPr>
            <a:r>
              <a:rPr lang="en-US" sz="12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-m pip install -e ".[annotation,dev]"</a:t>
            </a:r>
            <a:endParaRPr lang="en-US" sz="1230" dirty="0"/>
          </a:p>
        </p:txBody>
      </p:sp>
      <p:sp>
        <p:nvSpPr>
          <p:cNvPr id="7" name="Shape 5"/>
          <p:cNvSpPr/>
          <p:nvPr/>
        </p:nvSpPr>
        <p:spPr>
          <a:xfrm>
            <a:off x="7818120" y="1417320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19288" y="1581912"/>
            <a:ext cx="3072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Teaching instruction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19288" y="1929384"/>
            <a:ext cx="307238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Ask students to confirm that `seqtrainer --help` works before running any annotation command. This catches most path and environment errors early.</a:t>
            </a:r>
            <a:endParaRPr lang="en-US" sz="1240" dirty="0"/>
          </a:p>
        </p:txBody>
      </p:sp>
      <p:sp>
        <p:nvSpPr>
          <p:cNvPr id="10" name="Shape 8"/>
          <p:cNvSpPr/>
          <p:nvPr/>
        </p:nvSpPr>
        <p:spPr>
          <a:xfrm>
            <a:off x="7818120" y="3383280"/>
            <a:ext cx="3474720" cy="1600200"/>
          </a:xfrm>
          <a:prstGeom prst="roundRect">
            <a:avLst>
              <a:gd name="adj" fmla="val 4571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19288" y="3547872"/>
            <a:ext cx="30723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If annotation is not merged yet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019288" y="3895344"/>
            <a:ext cx="3072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Use the exact branch specified by the instructor or PR. The slide commands should still be taught as the intended SynBioDex main workflow after merge.</a:t>
            </a:r>
            <a:endParaRPr lang="en-US" sz="12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Overall workflow: one biological question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How do we move from a promoter model to predicted promoter features in a plasmid?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828800"/>
            <a:ext cx="2057400" cy="210312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19933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" y="20848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298448" y="200253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Retrain / run notebook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41248" y="2487168"/>
            <a:ext cx="16550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CNN-v2, DNABERT2, or another supported model workflow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2743200" y="2880360"/>
            <a:ext cx="4572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926080" y="1828800"/>
            <a:ext cx="2057400" cy="2103120"/>
          </a:xfrm>
          <a:prstGeom prst="roundRect">
            <a:avLst>
              <a:gd name="adj" fmla="val 3556"/>
            </a:avLst>
          </a:prstGeom>
          <a:solidFill>
            <a:srgbClr val="F7FBFA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90672" y="19933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090672" y="20848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584448" y="200253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Save benchmark evidence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127248" y="2487168"/>
            <a:ext cx="16550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checkpoint + manifest + validation-selected threshold</a:t>
            </a:r>
            <a:endParaRPr lang="en-US" sz="1120" dirty="0"/>
          </a:p>
        </p:txBody>
      </p:sp>
      <p:sp>
        <p:nvSpPr>
          <p:cNvPr id="16" name="Shape 14"/>
          <p:cNvSpPr/>
          <p:nvPr/>
        </p:nvSpPr>
        <p:spPr>
          <a:xfrm>
            <a:off x="5029200" y="2880360"/>
            <a:ext cx="4572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5212080" y="1828800"/>
            <a:ext cx="2057400" cy="210312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76672" y="19933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76672" y="20848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870448" y="200253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Annotate GenBank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5413248" y="2487168"/>
            <a:ext cx="16550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scan plasmid windows on one or both strands</a:t>
            </a:r>
            <a:endParaRPr lang="en-US" sz="1120" dirty="0"/>
          </a:p>
        </p:txBody>
      </p:sp>
      <p:sp>
        <p:nvSpPr>
          <p:cNvPr id="22" name="Shape 20"/>
          <p:cNvSpPr/>
          <p:nvPr/>
        </p:nvSpPr>
        <p:spPr>
          <a:xfrm>
            <a:off x="7315200" y="2880360"/>
            <a:ext cx="4572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7498080" y="1828800"/>
            <a:ext cx="2057400" cy="2103120"/>
          </a:xfrm>
          <a:prstGeom prst="roundRect">
            <a:avLst>
              <a:gd name="adj" fmla="val 3556"/>
            </a:avLst>
          </a:prstGeom>
          <a:solidFill>
            <a:srgbClr val="F7FBFA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662672" y="19933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662672" y="20848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156448" y="200253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Export results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7699248" y="2487168"/>
            <a:ext cx="16550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GenBank, CSV, manifest, SBOL3, SBOL2/RDF</a:t>
            </a:r>
            <a:endParaRPr lang="en-US" sz="1120" dirty="0"/>
          </a:p>
        </p:txBody>
      </p:sp>
      <p:sp>
        <p:nvSpPr>
          <p:cNvPr id="28" name="Shape 26"/>
          <p:cNvSpPr/>
          <p:nvPr/>
        </p:nvSpPr>
        <p:spPr>
          <a:xfrm>
            <a:off x="9601200" y="2880360"/>
            <a:ext cx="4572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9784080" y="1828800"/>
            <a:ext cx="2057400" cy="210312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948672" y="19933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948672" y="20848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442448" y="2002536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Validate + visualize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9985248" y="2487168"/>
            <a:ext cx="165506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SBOL Validator → SBOL Canvas or GenBank viewer</a:t>
            </a:r>
            <a:endParaRPr lang="en-US" sz="1120" dirty="0"/>
          </a:p>
        </p:txBody>
      </p:sp>
      <p:sp>
        <p:nvSpPr>
          <p:cNvPr id="34" name="Text 32"/>
          <p:cNvSpPr/>
          <p:nvPr/>
        </p:nvSpPr>
        <p:spPr>
          <a:xfrm>
            <a:off x="777240" y="475488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Central rule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777240" y="510235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0B1220"/>
                </a:solidFill>
              </a:rPr>
              <a:t>Do not treat every high-scoring window as a confirmed promoter. SeqTrainer adds computational predicted promoter features that require biological interpretation and, ideally, experimental validation.</a:t>
            </a:r>
            <a:endParaRPr lang="en-US" sz="1320" dirty="0"/>
          </a:p>
        </p:txBody>
      </p:sp>
      <p:sp>
        <p:nvSpPr>
          <p:cNvPr id="36" name="Text 34"/>
          <p:cNvSpPr/>
          <p:nvPr/>
        </p:nvSpPr>
        <p:spPr>
          <a:xfrm>
            <a:off x="566928" y="6556248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 A : Retrain or rerun a model notebook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Training creates the checkpoint and manifest needed later for annotation.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444752"/>
            <a:ext cx="4937760" cy="3017520"/>
          </a:xfrm>
          <a:prstGeom prst="roundRect">
            <a:avLst>
              <a:gd name="adj" fmla="val 1515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1832" y="1591056"/>
            <a:ext cx="4608576" cy="276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From the official SeqTrainer checkout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SeqTrainer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Start notebooks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jupyter lab</a:t>
            </a:r>
            <a:endParaRPr lang="en-US" sz="1250" dirty="0"/>
          </a:p>
          <a:p>
            <a:pPr marL="0" indent="0">
              <a:buNone/>
            </a:pP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Open the course notebook under notebooks/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Example naming pattern: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notebooks/.../cnn_v2_*.ipynb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notebooks/.../dnabert2_*.ipynb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263640" y="1417320"/>
            <a:ext cx="4709160" cy="3337560"/>
          </a:xfrm>
          <a:prstGeom prst="roundRect">
            <a:avLst>
              <a:gd name="adj" fmla="val 2192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64808" y="1581912"/>
            <a:ext cx="43068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Notebook teaching flow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64808" y="1929384"/>
            <a:ext cx="4306824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1. Load the shared dataset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2. Preprocess sequences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3. Train or load the model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4. Evaluate on validation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5. Select threshold from validation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6. Report held-out test metrics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7. Save checkpoint and manifest</a:t>
            </a:r>
            <a:endParaRPr lang="en-US" sz="1240" dirty="0"/>
          </a:p>
        </p:txBody>
      </p:sp>
      <p:sp>
        <p:nvSpPr>
          <p:cNvPr id="10" name="Text 8"/>
          <p:cNvSpPr/>
          <p:nvPr/>
        </p:nvSpPr>
        <p:spPr>
          <a:xfrm>
            <a:off x="822960" y="4983480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71A2E"/>
                </a:solidFill>
              </a:rPr>
              <a:t>Annotation should begin only after a model run has a checkpoint and a manifest that records the training/evaluation settings.</a:t>
            </a:r>
            <a:endParaRPr lang="en-US" sz="14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can students safely edit in notebooks?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Use validation performance to guide training changes, not repeated test-set trial-and-error.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32588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14904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819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344168" y="1499616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Learning rate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86968" y="1984248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Controls how strongly model weights update. Too high can destabilize training; too low may learn slowly.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4480560" y="132588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45152" y="14904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45152" y="15819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138928" y="1499616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Epochs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681728" y="1984248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Number of full passes through the training data. More epochs can overfit.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8275320" y="132588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39912" y="14904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39912" y="15819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933688" y="1499616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Batch size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476488" y="1984248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Affects memory use and optimization noise. Large models may require smaller batches.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685800" y="320040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0392" y="33649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34564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344168" y="3374136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Dropout / regularization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886968" y="3858768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Reduces overfitting by discouraging fragile learned patterns.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4480560" y="320040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45152" y="33649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45152" y="34564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5138928" y="3374136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Threshold policy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4681728" y="3858768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Should be selected on validation metrics such as MCC, then frozen for test and annotation.</a:t>
            </a:r>
            <a:endParaRPr lang="en-US" sz="1120" dirty="0"/>
          </a:p>
        </p:txBody>
      </p:sp>
      <p:sp>
        <p:nvSpPr>
          <p:cNvPr id="30" name="Shape 28"/>
          <p:cNvSpPr/>
          <p:nvPr/>
        </p:nvSpPr>
        <p:spPr>
          <a:xfrm>
            <a:off x="8275320" y="3200400"/>
            <a:ext cx="33375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439912" y="33649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39912" y="34564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8933688" y="3374136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Random seed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8476488" y="3858768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Record it so another student can reproduce the run.</a:t>
            </a:r>
            <a:endParaRPr lang="en-US" sz="1120" dirty="0"/>
          </a:p>
        </p:txBody>
      </p:sp>
      <p:sp>
        <p:nvSpPr>
          <p:cNvPr id="35" name="Text 33"/>
          <p:cNvSpPr/>
          <p:nvPr/>
        </p:nvSpPr>
        <p:spPr>
          <a:xfrm>
            <a:off x="566928" y="6556248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1064240" y="652881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Benchmark outputs that annotation needs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A training notebook is useful only if it leaves auditable artifacts.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325880"/>
            <a:ext cx="45720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34440" y="149047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checkpoint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880360" y="1472184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0B1220"/>
                </a:solidFill>
              </a:rPr>
              <a:t>model weights used for inference</a:t>
            </a:r>
            <a:endParaRPr lang="en-US" sz="1180" dirty="0"/>
          </a:p>
        </p:txBody>
      </p:sp>
      <p:sp>
        <p:nvSpPr>
          <p:cNvPr id="8" name="Shape 6"/>
          <p:cNvSpPr/>
          <p:nvPr/>
        </p:nvSpPr>
        <p:spPr>
          <a:xfrm>
            <a:off x="6080760" y="1325880"/>
            <a:ext cx="4572000" cy="960120"/>
          </a:xfrm>
          <a:prstGeom prst="roundRect">
            <a:avLst>
              <a:gd name="adj" fmla="val 5714"/>
            </a:avLst>
          </a:prstGeom>
          <a:solidFill>
            <a:srgbClr val="DDF4F2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149047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manifest.json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955280" y="1472184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0B1220"/>
                </a:solidFill>
              </a:rPr>
              <a:t>model family, threshold, dataset and run metadata</a:t>
            </a:r>
            <a:endParaRPr lang="en-US" sz="1180" dirty="0"/>
          </a:p>
        </p:txBody>
      </p:sp>
      <p:sp>
        <p:nvSpPr>
          <p:cNvPr id="11" name="Shape 9"/>
          <p:cNvSpPr/>
          <p:nvPr/>
        </p:nvSpPr>
        <p:spPr>
          <a:xfrm>
            <a:off x="1005840" y="2743200"/>
            <a:ext cx="45720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34440" y="290779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metrics.csv/json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80360" y="2889504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0B1220"/>
                </a:solidFill>
              </a:rPr>
              <a:t>validation and test performance summary</a:t>
            </a:r>
            <a:endParaRPr lang="en-US" sz="1180" dirty="0"/>
          </a:p>
        </p:txBody>
      </p:sp>
      <p:sp>
        <p:nvSpPr>
          <p:cNvPr id="14" name="Shape 12"/>
          <p:cNvSpPr/>
          <p:nvPr/>
        </p:nvSpPr>
        <p:spPr>
          <a:xfrm>
            <a:off x="6080760" y="2743200"/>
            <a:ext cx="45720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290779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predictions.csv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955280" y="2889504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0B1220"/>
                </a:solidFill>
              </a:rPr>
              <a:t>row-level probabilities and predicted labels</a:t>
            </a:r>
            <a:endParaRPr lang="en-US" sz="1180" dirty="0"/>
          </a:p>
        </p:txBody>
      </p:sp>
      <p:sp>
        <p:nvSpPr>
          <p:cNvPr id="17" name="Shape 15"/>
          <p:cNvSpPr/>
          <p:nvPr/>
        </p:nvSpPr>
        <p:spPr>
          <a:xfrm>
            <a:off x="1005840" y="4160520"/>
            <a:ext cx="45720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34440" y="432511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history.csv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80360" y="4306824"/>
            <a:ext cx="2514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0B1220"/>
                </a:solidFill>
              </a:rPr>
              <a:t>training curve if model was trained</a:t>
            </a:r>
            <a:endParaRPr lang="en-US" sz="1180" dirty="0"/>
          </a:p>
        </p:txBody>
      </p:sp>
      <p:sp>
        <p:nvSpPr>
          <p:cNvPr id="20" name="Shape 18"/>
          <p:cNvSpPr/>
          <p:nvPr/>
        </p:nvSpPr>
        <p:spPr>
          <a:xfrm>
            <a:off x="1018032" y="5486394"/>
            <a:ext cx="9966960" cy="960115"/>
          </a:xfrm>
          <a:prstGeom prst="roundRect">
            <a:avLst>
              <a:gd name="adj" fmla="val 10667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207008" y="5650992"/>
            <a:ext cx="9564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207008" y="5998464"/>
            <a:ext cx="9564624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The benchmark manifest connects model training to annotation. It prevents the annotation step from becoming a disconnected one-off prediction script.</a:t>
            </a:r>
            <a:endParaRPr lang="en-US" sz="12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 B : Prepare the annotation input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The annotation command starts from an existing GenBank DNA record.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353312"/>
            <a:ext cx="3749040" cy="1874520"/>
          </a:xfrm>
          <a:prstGeom prst="roundRect">
            <a:avLst>
              <a:gd name="adj" fmla="val 3902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1517904"/>
            <a:ext cx="3346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Input file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78408" y="1865376"/>
            <a:ext cx="33467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A GenBank file such as `pAN1717_cyan.gb` or any course-provided plasmid record. Existing features should be preserved rather than overwritten.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4526280" y="1353312"/>
            <a:ext cx="3749040" cy="1874520"/>
          </a:xfrm>
          <a:prstGeom prst="roundRect">
            <a:avLst>
              <a:gd name="adj" fmla="val 3902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27448" y="1517904"/>
            <a:ext cx="3346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Model evidence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727448" y="1865376"/>
            <a:ext cx="33467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A checkpoint and benchmark manifest from a completed model run. These define the predictor and threshold provenance.</a:t>
            </a:r>
            <a:endParaRPr lang="en-US" sz="1240" dirty="0"/>
          </a:p>
        </p:txBody>
      </p:sp>
      <p:sp>
        <p:nvSpPr>
          <p:cNvPr id="11" name="Shape 9"/>
          <p:cNvSpPr/>
          <p:nvPr/>
        </p:nvSpPr>
        <p:spPr>
          <a:xfrm>
            <a:off x="8275320" y="1353312"/>
            <a:ext cx="3246120" cy="1874520"/>
          </a:xfrm>
          <a:prstGeom prst="roundRect">
            <a:avLst>
              <a:gd name="adj" fmla="val 3902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76488" y="1517904"/>
            <a:ext cx="28437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6A52"/>
                </a:solidFill>
              </a:rPr>
              <a:t>Output folder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476488" y="1865376"/>
            <a:ext cx="2843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Use a clean folder such as `outputs/annotations/` so the GenBank, CSV, manifest and SBOL files stay together.</a:t>
            </a:r>
            <a:endParaRPr lang="en-US" sz="1240" dirty="0"/>
          </a:p>
        </p:txBody>
      </p:sp>
      <p:sp>
        <p:nvSpPr>
          <p:cNvPr id="14" name="Shape 12"/>
          <p:cNvSpPr/>
          <p:nvPr/>
        </p:nvSpPr>
        <p:spPr>
          <a:xfrm>
            <a:off x="960120" y="3794760"/>
            <a:ext cx="10195560" cy="1783080"/>
          </a:xfrm>
          <a:prstGeom prst="roundRect">
            <a:avLst>
              <a:gd name="adj" fmla="val 2564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4712" y="3941064"/>
            <a:ext cx="9866376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mkdir -p outputs/annotations</a:t>
            </a:r>
            <a:endParaRPr lang="en-US" sz="1330" dirty="0"/>
          </a:p>
          <a:p>
            <a:pPr marL="0" indent="0">
              <a:buNone/>
            </a:pP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Recommended project structure</a:t>
            </a: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inputs/</a:t>
            </a: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plasmid.gb</a:t>
            </a: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outputs/</a:t>
            </a: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benchmarks/</a:t>
            </a: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model_run/manifest.json</a:t>
            </a: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model_run/checkpoints/best_model.pt</a:t>
            </a:r>
            <a:endParaRPr lang="en-US" sz="1330" dirty="0"/>
          </a:p>
          <a:p>
            <a:pPr marL="0" indent="0">
              <a:buNone/>
            </a:pPr>
            <a:r>
              <a:rPr lang="en-US" sz="133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annotations/</a:t>
            </a:r>
            <a:endParaRPr lang="en-US" sz="13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Annotation smoke test: confirm the pipeline works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The dummy predictor is for file writing and workflow checks only. It is not a biological model.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280160"/>
            <a:ext cx="7543800" cy="4343400"/>
          </a:xfrm>
          <a:prstGeom prst="roundRect">
            <a:avLst>
              <a:gd name="adj" fmla="val 1053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1426464"/>
            <a:ext cx="7214616" cy="4087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seqtrainer annotate promoters inputs/plasmid.gb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--model-family dummy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--threshold 0.80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--window-size 300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--step-size 25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--scan-both-strands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--output outputs/annotations/plasmid_dummy_annotated.gb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--predictions-csv outputs/annotations/plasmid_dummy_predictions.csv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--manifest outputs/annotations/plasmid_dummy_manifest.json \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--clean-output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549640" y="1463040"/>
            <a:ext cx="2743200" cy="2103120"/>
          </a:xfrm>
          <a:prstGeom prst="roundRect">
            <a:avLst>
              <a:gd name="adj" fmla="val 3478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50808" y="1627632"/>
            <a:ext cx="23408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Use this first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750808" y="1975104"/>
            <a:ext cx="23408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Run this before using a real checkpoint. It checks that SeqTrainer can read the GenBank file, generate windows, write features, export the CSV, and record a manifest.</a:t>
            </a:r>
            <a:endParaRPr lang="en-US" sz="1240" dirty="0"/>
          </a:p>
        </p:txBody>
      </p:sp>
      <p:sp>
        <p:nvSpPr>
          <p:cNvPr id="10" name="Shape 8"/>
          <p:cNvSpPr/>
          <p:nvPr/>
        </p:nvSpPr>
        <p:spPr>
          <a:xfrm>
            <a:off x="8549640" y="3886200"/>
            <a:ext cx="2743200" cy="1325880"/>
          </a:xfrm>
          <a:prstGeom prst="roundRect">
            <a:avLst>
              <a:gd name="adj" fmla="val 5517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50808" y="4050792"/>
            <a:ext cx="23408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53F3F"/>
                </a:solidFill>
              </a:rPr>
              <a:t>Do not report dummy results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750808" y="4398264"/>
            <a:ext cx="23408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The dummy predictor is not trained. It should never be used as biological evidence.</a:t>
            </a:r>
            <a:endParaRPr lang="en-US" sz="12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Real annotation command: checkpoint + manifest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Replace the paths with the model run produced by your course notebook.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234440"/>
            <a:ext cx="8138160" cy="4846320"/>
          </a:xfrm>
          <a:prstGeom prst="roundRect">
            <a:avLst>
              <a:gd name="adj" fmla="val 943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86384" y="1380744"/>
            <a:ext cx="7808976" cy="45902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seqtrainer annotate promoters inputs/plasmid.gb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--model-family dnabert2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--checkpoint outputs/benchmarks/dnabert2_run/checkpoints/best_model.pt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--benchmark-manifest outputs/benchmarks/dnabert2_run/manifest.json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--output outputs/annotations/plasmid_dnabert2_annotated.gb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--predictions-csv outputs/annotations/plasmid_dnabert2_predictions.csv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--manifest outputs/annotations/plasmid_dnabert2_manifest.json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--sbol-output outputs/annotations/plasmid_dnabert2.nt \</a:t>
            </a:r>
            <a:endParaRPr lang="en-US" sz="1070" dirty="0"/>
          </a:p>
          <a:p>
            <a:pPr marL="0" indent="0">
              <a:buNone/>
            </a:pPr>
            <a:r>
              <a:rPr lang="en-US" sz="10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--sbol2-output outputs/annotations/plasmid_dnabert2_sbol2.rdf</a:t>
            </a:r>
            <a:endParaRPr lang="en-US" sz="1070" dirty="0"/>
          </a:p>
        </p:txBody>
      </p:sp>
      <p:sp>
        <p:nvSpPr>
          <p:cNvPr id="7" name="Shape 5"/>
          <p:cNvSpPr/>
          <p:nvPr/>
        </p:nvSpPr>
        <p:spPr>
          <a:xfrm>
            <a:off x="9052560" y="1508760"/>
            <a:ext cx="2606040" cy="1783080"/>
          </a:xfrm>
          <a:prstGeom prst="roundRect">
            <a:avLst>
              <a:gd name="adj" fmla="val 4103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253728" y="167335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Model family choices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253728" y="2020824"/>
            <a:ext cx="220370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`dnabert2` and `cnn_v2` require compatible checkpoints. Keep model family, checkpoint and manifest from the same benchmark run.</a:t>
            </a:r>
            <a:endParaRPr lang="en-US" sz="1240" dirty="0"/>
          </a:p>
        </p:txBody>
      </p:sp>
      <p:sp>
        <p:nvSpPr>
          <p:cNvPr id="10" name="Shape 8"/>
          <p:cNvSpPr/>
          <p:nvPr/>
        </p:nvSpPr>
        <p:spPr>
          <a:xfrm>
            <a:off x="9052560" y="3566160"/>
            <a:ext cx="2606040" cy="1828800"/>
          </a:xfrm>
          <a:prstGeom prst="roundRect">
            <a:avLst>
              <a:gd name="adj" fmla="val 4000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53728" y="3730752"/>
            <a:ext cx="2203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SBOL outputs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253728" y="4078224"/>
            <a:ext cx="220370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Use SBOL3 `.nt` as the standards-oriented machine-readable export. Use SBOL2/RDF `.rdf` for SBOL Canvas compatibility when required.</a:t>
            </a:r>
            <a:endParaRPr lang="en-US" sz="12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Editable annotation parameters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These settings change how SeqTrainer scans the input DNA.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234440"/>
            <a:ext cx="5166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0392" y="139903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49047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344168" y="140817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--window-size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86968" y="189280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Length of sequence shown to the model at once. Keep compatible with training length.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6309360" y="1234440"/>
            <a:ext cx="5166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73952" y="139903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73952" y="149047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967728" y="140817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--step-size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510528" y="189280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Distance between neighboring windows. Smaller step = denser scan and more runtime.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685800" y="2743200"/>
            <a:ext cx="5166360" cy="1143000"/>
          </a:xfrm>
          <a:prstGeom prst="roundRect">
            <a:avLst>
              <a:gd name="adj" fmla="val 6400"/>
            </a:avLst>
          </a:prstGeom>
          <a:solidFill>
            <a:srgbClr val="DDF4F2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50392" y="29077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29992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344168" y="291693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--threshold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86968" y="340156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Probability cutoff. Prefer the validation-selected value stored in the benchmark manifest.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6309360" y="2743200"/>
            <a:ext cx="5166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73952" y="290779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73952" y="299923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967728" y="291693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--scan-both-strands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510528" y="340156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Scores forward and reverse-complement orientation. Useful for plasmids with features on both strands.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685800" y="4251960"/>
            <a:ext cx="5166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0392" y="441655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0392" y="45079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344168" y="442569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--clean-output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886968" y="491032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Removes the target output files before a fresh run. Avoids confusing stale files.</a:t>
            </a:r>
            <a:endParaRPr lang="en-US" sz="1120" dirty="0"/>
          </a:p>
        </p:txBody>
      </p:sp>
      <p:sp>
        <p:nvSpPr>
          <p:cNvPr id="30" name="Shape 28"/>
          <p:cNvSpPr/>
          <p:nvPr/>
        </p:nvSpPr>
        <p:spPr>
          <a:xfrm>
            <a:off x="6309360" y="4251960"/>
            <a:ext cx="5166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73952" y="441655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473952" y="45079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6967728" y="442569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--open-output-folder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6510528" y="4910328"/>
            <a:ext cx="4764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Convenience option for local teaching demos when supported.</a:t>
            </a:r>
            <a:endParaRPr lang="en-US" sz="11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SeqTrainer does internally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This is the scientific core of the annotation workflow.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64592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47088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GenBank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record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2103120" y="2103120"/>
            <a:ext cx="36576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560320" y="164592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DDF4F2"/>
          </a:solidFill>
          <a:ln w="1524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51760" y="1847088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sliding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windows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023360" y="2103120"/>
            <a:ext cx="36576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4480560" y="164592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B8D4D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0" y="1847088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model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score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943600" y="2103120"/>
            <a:ext cx="36576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400800" y="164592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DDF4F2"/>
          </a:solidFill>
          <a:ln w="15240">
            <a:solidFill>
              <a:srgbClr val="B8D4D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1847088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threshold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filter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7863840" y="2103120"/>
            <a:ext cx="36576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8321040" y="164592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B8D4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847088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merge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regions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9784080" y="2103120"/>
            <a:ext cx="365760" cy="0"/>
          </a:xfrm>
          <a:prstGeom prst="line">
            <a:avLst/>
          </a:prstGeom>
          <a:noFill/>
          <a:ln w="27940">
            <a:solidFill>
              <a:srgbClr val="008E89"/>
            </a:solidFill>
            <a:prstDash val="solid"/>
            <a:headEnd type="none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10241280" y="1645920"/>
            <a:ext cx="1417320" cy="914400"/>
          </a:xfrm>
          <a:prstGeom prst="roundRect">
            <a:avLst>
              <a:gd name="adj" fmla="val 8000"/>
            </a:avLst>
          </a:prstGeom>
          <a:solidFill>
            <a:srgbClr val="DDF4F2"/>
          </a:solidFill>
          <a:ln w="15240">
            <a:solidFill>
              <a:srgbClr val="B8D4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332720" y="1847088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predicted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071A2E"/>
                </a:solidFill>
              </a:rPr>
              <a:t>promoters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1097280" y="3794760"/>
            <a:ext cx="9966960" cy="868680"/>
          </a:xfrm>
          <a:prstGeom prst="roundRect">
            <a:avLst>
              <a:gd name="adj" fmla="val 5263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61872" y="3941064"/>
            <a:ext cx="963777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window_start, window_end, strand, score, threshold_pass,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merged_region_id, overlaps_existing_feature, circular_boundary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097280" y="4983480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0B1220"/>
                </a:solidFill>
              </a:rPr>
              <a:t>Every scanned window is saved in the predictions CSV, so students can inspect both positive and negative windows instead of relying only on the final GenBank file.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566928" y="6556248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Output 1 :  Annotated GenBank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Use this for sequence-level inspection in GenBank-compatible viewers.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371600"/>
            <a:ext cx="3977640" cy="1600200"/>
          </a:xfrm>
          <a:prstGeom prst="roundRect">
            <a:avLst>
              <a:gd name="adj" fmla="val 4571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2688" y="1536192"/>
            <a:ext cx="35753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What changes?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32688" y="1883664"/>
            <a:ext cx="35753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Existing features remain in the record. SeqTrainer appends additional computational features labelled as predicted promoters.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731520" y="3246120"/>
            <a:ext cx="3977640" cy="1417320"/>
          </a:xfrm>
          <a:prstGeom prst="roundRect">
            <a:avLst>
              <a:gd name="adj" fmla="val 5161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3410712"/>
            <a:ext cx="35753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53F3F"/>
                </a:solidFill>
              </a:rPr>
              <a:t>What not to claim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32688" y="3758184"/>
            <a:ext cx="35753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A predicted promoter is not a confirmed biological part. Treat it as a model-derived candidate region.</a:t>
            </a:r>
            <a:endParaRPr lang="en-US" sz="1240" dirty="0"/>
          </a:p>
        </p:txBody>
      </p:sp>
      <p:sp>
        <p:nvSpPr>
          <p:cNvPr id="11" name="Shape 9"/>
          <p:cNvSpPr/>
          <p:nvPr/>
        </p:nvSpPr>
        <p:spPr>
          <a:xfrm>
            <a:off x="731520" y="4983480"/>
            <a:ext cx="3977640" cy="777240"/>
          </a:xfrm>
          <a:prstGeom prst="roundRect">
            <a:avLst>
              <a:gd name="adj" fmla="val 5882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96112" y="5129784"/>
            <a:ext cx="364845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Open in Benchling, SnapGene, ApE, Geneious, or another GenBank viewer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outputs/annotations/plasmid_dnabert2_annotated.gb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5440680" y="5806440"/>
            <a:ext cx="5577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5D6B7A"/>
                </a:solidFill>
              </a:rPr>
              <a:t>Example visual inspection of predicted_promoter features in a sequence viewer / SBOL Canvas-style map.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566928" y="6556248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11064240" y="6528816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850" dirty="0"/>
          </a:p>
        </p:txBody>
      </p:sp>
      <p:pic>
        <p:nvPicPr>
          <p:cNvPr id="18" name="Image 0" descr="/mnt/data/sbol_assets/sbol_canvas_plasmid_view.png">
            <a:extLst>
              <a:ext uri="{FF2B5EF4-FFF2-40B4-BE49-F238E27FC236}">
                <a16:creationId xmlns:a16="http://schemas.microsoft.com/office/drawing/2014/main" id="{D9B3EB10-BBC2-800E-0A12-95174ACB89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20" b="4920"/>
          <a:stretch/>
        </p:blipFill>
        <p:spPr>
          <a:xfrm>
            <a:off x="5248656" y="836676"/>
            <a:ext cx="6126480" cy="47091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Output 2 : Predictions CSV and annotation manifest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These are the files that make the annotation auditable.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325880"/>
            <a:ext cx="5120640" cy="2194560"/>
          </a:xfrm>
          <a:prstGeom prst="roundRect">
            <a:avLst>
              <a:gd name="adj" fmla="val 3333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1490472"/>
            <a:ext cx="47183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predictions.csv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78408" y="1837944"/>
            <a:ext cx="4718304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One row per scanned window. Use it to inspect coordinates, strand, score, threshold result, overlap status, region ID, and sequence.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6355080" y="1325880"/>
            <a:ext cx="5074920" cy="2194560"/>
          </a:xfrm>
          <a:prstGeom prst="roundRect">
            <a:avLst>
              <a:gd name="adj" fmla="val 3333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56248" y="1490472"/>
            <a:ext cx="4672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annotation_manifest.json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56248" y="1837944"/>
            <a:ext cx="4672584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Records input/output paths, model family, checkpoint, benchmark manifest, threshold source, window settings, circular topology, warnings and timestamp.</a:t>
            </a:r>
            <a:endParaRPr lang="en-US" sz="1240" dirty="0"/>
          </a:p>
        </p:txBody>
      </p:sp>
      <p:sp>
        <p:nvSpPr>
          <p:cNvPr id="11" name="Shape 9"/>
          <p:cNvSpPr/>
          <p:nvPr/>
        </p:nvSpPr>
        <p:spPr>
          <a:xfrm>
            <a:off x="1051560" y="4069080"/>
            <a:ext cx="4983480" cy="1325880"/>
          </a:xfrm>
          <a:prstGeom prst="roundRect">
            <a:avLst>
              <a:gd name="adj" fmla="val 3448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16152" y="4215384"/>
            <a:ext cx="4654296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- &lt;&lt;'PY'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 pandas as pd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 = pd.read_csv('outputs/annotations/plasmid_dnabert2_predictions.csv')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print(df.sort_values('score', ascending=False).head(10))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355080" y="4069080"/>
            <a:ext cx="4754880" cy="1325880"/>
          </a:xfrm>
          <a:prstGeom prst="roundRect">
            <a:avLst>
              <a:gd name="adj" fmla="val 3448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4215384"/>
            <a:ext cx="4425696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-m json.tool \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outputs/annotations/plasmid_dnabert2_manifest.json | head -80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Output 3 : SBOL export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Use SBOL when the design needs to move into standards-oriented synthetic-biology tools.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325880"/>
            <a:ext cx="5029200" cy="2057400"/>
          </a:xfrm>
          <a:prstGeom prst="roundRect">
            <a:avLst>
              <a:gd name="adj" fmla="val 3556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1490472"/>
            <a:ext cx="46268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SBOL3 .nt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78408" y="1837944"/>
            <a:ext cx="46268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Machine-readable representation of the sequence, mapped features, predicted promoter features and inference provenance. Use it for standards-oriented exchange and archiving.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6309360" y="1325880"/>
            <a:ext cx="5029200" cy="2057400"/>
          </a:xfrm>
          <a:prstGeom prst="roundRect">
            <a:avLst>
              <a:gd name="adj" fmla="val 3556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10528" y="1490472"/>
            <a:ext cx="46268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SBOL2 .rdf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10528" y="1837944"/>
            <a:ext cx="46268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Compatibility export for tools that expect SBOL2 RDF/XML, especially SBOL Canvas workflows that do not directly consume the SBOL3 N-Triples file.</a:t>
            </a:r>
            <a:endParaRPr lang="en-US" sz="1240" dirty="0"/>
          </a:p>
        </p:txBody>
      </p:sp>
      <p:sp>
        <p:nvSpPr>
          <p:cNvPr id="11" name="Shape 9"/>
          <p:cNvSpPr/>
          <p:nvPr/>
        </p:nvSpPr>
        <p:spPr>
          <a:xfrm>
            <a:off x="960120" y="3886200"/>
            <a:ext cx="10058400" cy="1143000"/>
          </a:xfrm>
          <a:prstGeom prst="roundRect">
            <a:avLst>
              <a:gd name="adj" fmla="val 4000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24712" y="4032504"/>
            <a:ext cx="972921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Typical SeqTrainer annotation command already creates both: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--sbol-output outputs/annotations/plasmid_dnabert2.nt \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--sbol2-output outputs/annotations/plasmid_dnabert2_sbol2.rdf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544068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A53F3F"/>
                </a:solidFill>
              </a:rPr>
              <a:t>SBOL validation checks file structure and standards compliance. It does not prove that the predicted promoter is biologically active.</a:t>
            </a:r>
            <a:endParaRPr lang="en-US" sz="13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Validate the SBOL file when required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Use the official SBOL Validator before opening or sharing designs.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417320"/>
            <a:ext cx="5120640" cy="2880360"/>
          </a:xfrm>
          <a:prstGeom prst="roundRect">
            <a:avLst>
              <a:gd name="adj" fmla="val 2540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1581912"/>
            <a:ext cx="47183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Web workflow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78408" y="1929384"/>
            <a:ext cx="471830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1. Open validator.sbolstandard.org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2. Upload the SBOL output file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3. Select the relevant SBOL version / conversion option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4. Save validation messages and converted files with your run outputs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6355080" y="1417320"/>
            <a:ext cx="5074920" cy="2880360"/>
          </a:xfrm>
          <a:prstGeom prst="roundRect">
            <a:avLst>
              <a:gd name="adj" fmla="val 2540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56248" y="1581912"/>
            <a:ext cx="46725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71A2E"/>
                </a:solidFill>
              </a:rPr>
              <a:t>What to save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56248" y="1929384"/>
            <a:ext cx="467258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SBOL3 .nt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SBOL2 .rdf compatibility file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validation report or messages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annotation manifest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original GenBank input</a:t>
            </a:r>
            <a:endParaRPr lang="en-US" sz="1240" dirty="0"/>
          </a:p>
        </p:txBody>
      </p:sp>
      <p:sp>
        <p:nvSpPr>
          <p:cNvPr id="11" name="Shape 9"/>
          <p:cNvSpPr/>
          <p:nvPr/>
        </p:nvSpPr>
        <p:spPr>
          <a:xfrm>
            <a:off x="1097280" y="4681728"/>
            <a:ext cx="9829800" cy="1143000"/>
          </a:xfrm>
          <a:prstGeom prst="roundRect">
            <a:avLst>
              <a:gd name="adj" fmla="val 4000"/>
            </a:avLst>
          </a:prstGeom>
          <a:solidFill>
            <a:srgbClr val="0F172A"/>
          </a:solidFill>
          <a:ln w="12700">
            <a:solidFill>
              <a:srgbClr val="27344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61872" y="4828032"/>
            <a:ext cx="9500616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outputs/annotations/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plasmid_dnabert2_annotated.gb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plasmid_dnabert2_predictions.csv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plasmid_dnabert2_manifest.json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plasmid_dnabert2.nt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plasmid_dnabert2_sbol2.rdf</a:t>
            </a:r>
            <a:endParaRPr lang="en-US" sz="1270" dirty="0"/>
          </a:p>
          <a:p>
            <a:pPr marL="0" indent="0">
              <a:buNone/>
            </a:pPr>
            <a:r>
              <a:rPr lang="en-US" sz="1270" dirty="0">
                <a:solidFill>
                  <a:srgbClr val="F8FA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sbol_validation_report.txt</a:t>
            </a:r>
            <a:endParaRPr lang="en-US" sz="12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Visualize in SBOL Canvas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Use the Canvas-compatible SBOL2/RDF output for visual inspection.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132320" y="1417320"/>
            <a:ext cx="4206240" cy="2423160"/>
          </a:xfrm>
          <a:prstGeom prst="roundRect">
            <a:avLst>
              <a:gd name="adj" fmla="val 3019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33488" y="1581912"/>
            <a:ext cx="38039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Canvas handoff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33488" y="1929384"/>
            <a:ext cx="380390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1. Open sbolcanvas.org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2. File → Import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3. Upload `plasmid_dnabert2_sbol2.rdf`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4. Inspect predicted_promoter features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5. Save/export visual design if needed</a:t>
            </a:r>
            <a:endParaRPr lang="en-US" sz="1240" dirty="0"/>
          </a:p>
        </p:txBody>
      </p:sp>
      <p:sp>
        <p:nvSpPr>
          <p:cNvPr id="9" name="Shape 6"/>
          <p:cNvSpPr/>
          <p:nvPr/>
        </p:nvSpPr>
        <p:spPr>
          <a:xfrm>
            <a:off x="7132320" y="4160520"/>
            <a:ext cx="4206240" cy="1417320"/>
          </a:xfrm>
          <a:prstGeom prst="roundRect">
            <a:avLst>
              <a:gd name="adj" fmla="val 5161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33488" y="4325112"/>
            <a:ext cx="38039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53F3F"/>
                </a:solidFill>
              </a:rPr>
              <a:t>Important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33488" y="4672584"/>
            <a:ext cx="38039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Open the SBOL2 `.rdf` compatibility export in Canvas. Keep the SBOL3 `.nt` file as the canonical standards-oriented machine-readable output unless the tool explicitly supports it.</a:t>
            </a:r>
            <a:endParaRPr lang="en-US" sz="1240" dirty="0"/>
          </a:p>
        </p:txBody>
      </p:sp>
      <p:sp>
        <p:nvSpPr>
          <p:cNvPr id="13" name="Text 10"/>
          <p:cNvSpPr/>
          <p:nvPr/>
        </p:nvSpPr>
        <p:spPr>
          <a:xfrm>
            <a:off x="566928" y="6556248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pic>
        <p:nvPicPr>
          <p:cNvPr id="15" name="Picture 14" descr="SBOL Designer by clarkparsia">
            <a:extLst>
              <a:ext uri="{FF2B5EF4-FFF2-40B4-BE49-F238E27FC236}">
                <a16:creationId xmlns:a16="http://schemas.microsoft.com/office/drawing/2014/main" id="{EC727011-0053-142A-F9F5-C4C20BA37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14" y="1356251"/>
            <a:ext cx="6380603" cy="43914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Seq Design Buddy as a workflow signpost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The website should explain the handoff; it should not run the model or store files.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417320"/>
            <a:ext cx="5257800" cy="3337560"/>
          </a:xfrm>
          <a:prstGeom prst="roundRect">
            <a:avLst>
              <a:gd name="adj" fmla="val 2192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1581912"/>
            <a:ext cx="4855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8E89"/>
                </a:solidFill>
              </a:rPr>
              <a:t>What it should do for students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78408" y="1929384"/>
            <a:ext cx="4855464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Explain which SeqTrainer command to run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Distinguish GenBank, CSV, manifest, SBOL3 and SBOL2 outputs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Link to official SeqTrainer, SBOL Validator and SBOL Canvas pages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Provide copyable commands and glossary terms</a:t>
            </a:r>
            <a:endParaRPr lang="en-US" sz="1240" dirty="0"/>
          </a:p>
        </p:txBody>
      </p:sp>
      <p:sp>
        <p:nvSpPr>
          <p:cNvPr id="8" name="Shape 6"/>
          <p:cNvSpPr/>
          <p:nvPr/>
        </p:nvSpPr>
        <p:spPr>
          <a:xfrm>
            <a:off x="6400800" y="1417320"/>
            <a:ext cx="4937760" cy="3337560"/>
          </a:xfrm>
          <a:prstGeom prst="roundRect">
            <a:avLst>
              <a:gd name="adj" fmla="val 2192"/>
            </a:avLst>
          </a:prstGeom>
          <a:solidFill>
            <a:srgbClr val="F5F8FA"/>
          </a:solidFill>
          <a:ln w="13970">
            <a:solidFill>
              <a:srgbClr val="B8D4D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01968" y="1581912"/>
            <a:ext cx="45354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53F3F"/>
                </a:solidFill>
              </a:rPr>
              <a:t>What it should not do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601968" y="1929384"/>
            <a:ext cx="4535424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Upload biological files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Run DNABERT2/CNN jobs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Claim validation results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Store model outputs</a:t>
            </a:r>
            <a:endParaRPr lang="en-US" sz="1240" dirty="0"/>
          </a:p>
          <a:p>
            <a:pPr marL="0" indent="0">
              <a:buNone/>
            </a:pPr>
            <a:r>
              <a:rPr lang="en-US" sz="1240" dirty="0">
                <a:solidFill>
                  <a:srgbClr val="0B1220"/>
                </a:solidFill>
              </a:rPr>
              <a:t>• Replace official SeqTrainer documentation</a:t>
            </a:r>
            <a:endParaRPr lang="en-US" sz="1240" dirty="0"/>
          </a:p>
        </p:txBody>
      </p:sp>
      <p:sp>
        <p:nvSpPr>
          <p:cNvPr id="11" name="Text 9"/>
          <p:cNvSpPr/>
          <p:nvPr/>
        </p:nvSpPr>
        <p:spPr>
          <a:xfrm>
            <a:off x="822960" y="507492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Recommended route label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22960" y="5413248"/>
            <a:ext cx="103327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0B1220"/>
                </a:solidFill>
              </a:rPr>
              <a:t>SeqTrainer annotation → SBOL validation → SBOL Canvas visualization → optional GenBank viewer inspection</a:t>
            </a:r>
            <a:endParaRPr lang="en-US" sz="13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Academic checklist before reporting results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252728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07592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1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207008" y="123444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Repository is SynBioDex/SeqTrainer, main branch or course-approved branch.</a:t>
            </a:r>
            <a:endParaRPr lang="en-US" sz="1280" dirty="0"/>
          </a:p>
        </p:txBody>
      </p:sp>
      <p:sp>
        <p:nvSpPr>
          <p:cNvPr id="8" name="Shape 6"/>
          <p:cNvSpPr/>
          <p:nvPr/>
        </p:nvSpPr>
        <p:spPr>
          <a:xfrm>
            <a:off x="822960" y="1828800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883664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2</a:t>
            </a:r>
            <a:endParaRPr lang="en-US" sz="650" dirty="0"/>
          </a:p>
        </p:txBody>
      </p:sp>
      <p:sp>
        <p:nvSpPr>
          <p:cNvPr id="10" name="Text 8"/>
          <p:cNvSpPr/>
          <p:nvPr/>
        </p:nvSpPr>
        <p:spPr>
          <a:xfrm>
            <a:off x="1207008" y="1810512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Notebook changes are recorded: seed, learning rate, epochs, model family and split paths.</a:t>
            </a:r>
            <a:endParaRPr lang="en-US" sz="1280" dirty="0"/>
          </a:p>
        </p:txBody>
      </p:sp>
      <p:sp>
        <p:nvSpPr>
          <p:cNvPr id="11" name="Shape 9"/>
          <p:cNvSpPr/>
          <p:nvPr/>
        </p:nvSpPr>
        <p:spPr>
          <a:xfrm>
            <a:off x="822960" y="2404872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459736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3</a:t>
            </a:r>
            <a:endParaRPr lang="en-US" sz="650" dirty="0"/>
          </a:p>
        </p:txBody>
      </p:sp>
      <p:sp>
        <p:nvSpPr>
          <p:cNvPr id="13" name="Text 11"/>
          <p:cNvSpPr/>
          <p:nvPr/>
        </p:nvSpPr>
        <p:spPr>
          <a:xfrm>
            <a:off x="1207008" y="238658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Threshold is selected from validation, not the held-out test set.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822960" y="2980944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3035808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4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207008" y="2962656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Checkpoint and benchmark manifest are from the same run.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822960" y="3557016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3611880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5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207008" y="3538728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Annotation output distinguishes predicted_promoter from confirmed biological parts.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822960" y="4133088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187952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6</a:t>
            </a:r>
            <a:endParaRPr lang="en-US" sz="650" dirty="0"/>
          </a:p>
        </p:txBody>
      </p:sp>
      <p:sp>
        <p:nvSpPr>
          <p:cNvPr id="22" name="Text 20"/>
          <p:cNvSpPr/>
          <p:nvPr/>
        </p:nvSpPr>
        <p:spPr>
          <a:xfrm>
            <a:off x="1207008" y="4114800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Predictions CSV and manifest are submitted with the GenBank/SBOL files.</a:t>
            </a:r>
            <a:endParaRPr lang="en-US" sz="1280" dirty="0"/>
          </a:p>
        </p:txBody>
      </p:sp>
      <p:sp>
        <p:nvSpPr>
          <p:cNvPr id="23" name="Shape 21"/>
          <p:cNvSpPr/>
          <p:nvPr/>
        </p:nvSpPr>
        <p:spPr>
          <a:xfrm>
            <a:off x="822960" y="4709160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4764024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7</a:t>
            </a:r>
            <a:endParaRPr lang="en-US" sz="650" dirty="0"/>
          </a:p>
        </p:txBody>
      </p:sp>
      <p:sp>
        <p:nvSpPr>
          <p:cNvPr id="25" name="Text 23"/>
          <p:cNvSpPr/>
          <p:nvPr/>
        </p:nvSpPr>
        <p:spPr>
          <a:xfrm>
            <a:off x="1207008" y="4690872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SBOL Validator messages are saved when SBOL is used.</a:t>
            </a:r>
            <a:endParaRPr lang="en-US" sz="1280" dirty="0"/>
          </a:p>
        </p:txBody>
      </p:sp>
      <p:sp>
        <p:nvSpPr>
          <p:cNvPr id="26" name="Shape 24"/>
          <p:cNvSpPr/>
          <p:nvPr/>
        </p:nvSpPr>
        <p:spPr>
          <a:xfrm>
            <a:off x="822960" y="5285232"/>
            <a:ext cx="228600" cy="228600"/>
          </a:xfrm>
          <a:prstGeom prst="ellipse">
            <a:avLst/>
          </a:prstGeom>
          <a:solidFill>
            <a:srgbClr val="DDF4F2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5340096"/>
            <a:ext cx="228600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008E89"/>
                </a:solidFill>
              </a:rPr>
              <a:t>8</a:t>
            </a:r>
            <a:endParaRPr lang="en-US" sz="650" dirty="0"/>
          </a:p>
        </p:txBody>
      </p:sp>
      <p:sp>
        <p:nvSpPr>
          <p:cNvPr id="28" name="Text 26"/>
          <p:cNvSpPr/>
          <p:nvPr/>
        </p:nvSpPr>
        <p:spPr>
          <a:xfrm>
            <a:off x="1207008" y="5266944"/>
            <a:ext cx="10241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0B1220"/>
                </a:solidFill>
              </a:rPr>
              <a:t>SBOL Canvas visualization is interpreted as visual inspection, not biological validation.</a:t>
            </a:r>
            <a:endParaRPr lang="en-US" sz="1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Suggested university practical session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dirty="0">
                <a:solidFill>
                  <a:srgbClr val="5D6B7A"/>
                </a:solidFill>
              </a:rPr>
              <a:t>A  2-hour teaching plan.</a:t>
            </a: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325880"/>
            <a:ext cx="3383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96112" y="14904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96112" y="15819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389888" y="14996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0–20 min: Setup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932688" y="1984248"/>
            <a:ext cx="2980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Clone SynBioDex/SeqTrainer, install extras, run `seqtrainer --help`.</a:t>
            </a:r>
            <a:endParaRPr lang="en-US" sz="1120" dirty="0"/>
          </a:p>
        </p:txBody>
      </p:sp>
      <p:sp>
        <p:nvSpPr>
          <p:cNvPr id="10" name="Shape 8"/>
          <p:cNvSpPr/>
          <p:nvPr/>
        </p:nvSpPr>
        <p:spPr>
          <a:xfrm>
            <a:off x="4434840" y="1325880"/>
            <a:ext cx="3383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99432" y="14904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9432" y="15819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5093208" y="14996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20–45 min: Notebook review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636008" y="1984248"/>
            <a:ext cx="2980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Open the course notebook and identify hyperparameters, metrics and output artifacts.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8138160" y="1325880"/>
            <a:ext cx="338328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02752" y="149047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02752" y="158191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796528" y="149961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45–75 min: Annotation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339328" y="1984248"/>
            <a:ext cx="2980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Run dummy annotation, then real model annotation if a checkpoint is supplied.</a:t>
            </a:r>
            <a:endParaRPr lang="en-US" sz="1120" dirty="0"/>
          </a:p>
        </p:txBody>
      </p:sp>
      <p:sp>
        <p:nvSpPr>
          <p:cNvPr id="20" name="Shape 18"/>
          <p:cNvSpPr/>
          <p:nvPr/>
        </p:nvSpPr>
        <p:spPr>
          <a:xfrm>
            <a:off x="731520" y="3337560"/>
            <a:ext cx="3383280" cy="1371600"/>
          </a:xfrm>
          <a:prstGeom prst="roundRect">
            <a:avLst>
              <a:gd name="adj" fmla="val 5333"/>
            </a:avLst>
          </a:prstGeom>
          <a:solidFill>
            <a:srgbClr val="DDF4F2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96112" y="350215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" y="35935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389888" y="351129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75–100 min: Inspect outputs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932688" y="3995928"/>
            <a:ext cx="2980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Open GenBank, predictions CSV and manifest. Explain score, threshold and strand.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4434840" y="3337560"/>
            <a:ext cx="3383280" cy="1371600"/>
          </a:xfrm>
          <a:prstGeom prst="roundRect">
            <a:avLst>
              <a:gd name="adj" fmla="val 5333"/>
            </a:avLst>
          </a:prstGeom>
          <a:solidFill>
            <a:srgbClr val="DDF4F2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99432" y="350215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99432" y="35935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5093208" y="351129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100–115 min: SBOL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4636008" y="3995928"/>
            <a:ext cx="2980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Export/validate SBOL files and explain SBOL3 vs SBOL2/RDF roles.</a:t>
            </a:r>
            <a:endParaRPr lang="en-US" sz="1120" dirty="0"/>
          </a:p>
        </p:txBody>
      </p:sp>
      <p:sp>
        <p:nvSpPr>
          <p:cNvPr id="30" name="Shape 28"/>
          <p:cNvSpPr/>
          <p:nvPr/>
        </p:nvSpPr>
        <p:spPr>
          <a:xfrm>
            <a:off x="8138160" y="3337560"/>
            <a:ext cx="3383280" cy="1371600"/>
          </a:xfrm>
          <a:prstGeom prst="roundRect">
            <a:avLst>
              <a:gd name="adj" fmla="val 5333"/>
            </a:avLst>
          </a:prstGeom>
          <a:solidFill>
            <a:srgbClr val="DDF4F2"/>
          </a:solidFill>
          <a:ln w="12700">
            <a:solidFill>
              <a:srgbClr val="B8D4D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302752" y="3502152"/>
            <a:ext cx="384048" cy="384048"/>
          </a:xfrm>
          <a:prstGeom prst="ellipse">
            <a:avLst/>
          </a:prstGeom>
          <a:solidFill>
            <a:srgbClr val="008E89"/>
          </a:solidFill>
          <a:ln w="12700">
            <a:solidFill>
              <a:srgbClr val="008E8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02752" y="3593592"/>
            <a:ext cx="38404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8796528" y="351129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71A2E"/>
                </a:solidFill>
              </a:rPr>
              <a:t>115–120 min: Discussion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8339328" y="3995928"/>
            <a:ext cx="29809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0B1220"/>
                </a:solidFill>
              </a:rPr>
              <a:t>Why prediction is not biological validation; what wet-lab follow-up would be needed?</a:t>
            </a:r>
            <a:endParaRPr lang="en-US" sz="112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71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Source notes for instructors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786384"/>
            <a:ext cx="9326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80" dirty="0"/>
          </a:p>
        </p:txBody>
      </p:sp>
      <p:sp>
        <p:nvSpPr>
          <p:cNvPr id="4" name="Shape 2"/>
          <p:cNvSpPr/>
          <p:nvPr/>
        </p:nvSpPr>
        <p:spPr>
          <a:xfrm>
            <a:off x="566928" y="1060704"/>
            <a:ext cx="11064240" cy="0"/>
          </a:xfrm>
          <a:prstGeom prst="line">
            <a:avLst/>
          </a:prstGeom>
          <a:noFill/>
          <a:ln w="12700">
            <a:solidFill>
              <a:srgbClr val="D5E1E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325880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1A2E"/>
                </a:solidFill>
              </a:rPr>
              <a:t>SeqTrainer repository</a:t>
            </a:r>
            <a:endParaRPr lang="en-US" sz="1250" dirty="0"/>
          </a:p>
        </p:txBody>
      </p:sp>
      <p:sp>
        <p:nvSpPr>
          <p:cNvPr id="6" name="Text 4">
            <a:hlinkClick r:id="rId3"/>
          </p:cNvPr>
          <p:cNvSpPr/>
          <p:nvPr/>
        </p:nvSpPr>
        <p:spPr>
          <a:xfrm>
            <a:off x="3154680" y="1325880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u="sng" dirty="0">
                <a:solidFill>
                  <a:srgbClr val="008E8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https://github.com/SynBioDex/SeqTrainer</a:t>
            </a:r>
            <a:endParaRPr lang="en-US" sz="1220" dirty="0"/>
          </a:p>
        </p:txBody>
      </p:sp>
      <p:sp>
        <p:nvSpPr>
          <p:cNvPr id="7" name="Text 5"/>
          <p:cNvSpPr/>
          <p:nvPr/>
        </p:nvSpPr>
        <p:spPr>
          <a:xfrm>
            <a:off x="822960" y="1984248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1A2E"/>
                </a:solidFill>
              </a:rPr>
              <a:t>SBOL standard website</a:t>
            </a:r>
            <a:endParaRPr lang="en-US" sz="1250" dirty="0"/>
          </a:p>
        </p:txBody>
      </p:sp>
      <p:sp>
        <p:nvSpPr>
          <p:cNvPr id="8" name="Text 6">
            <a:hlinkClick r:id="rId4"/>
          </p:cNvPr>
          <p:cNvSpPr/>
          <p:nvPr/>
        </p:nvSpPr>
        <p:spPr>
          <a:xfrm>
            <a:off x="3154680" y="1984248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u="sng" dirty="0">
                <a:solidFill>
                  <a:srgbClr val="008E8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https://sbolstandard.org/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822960" y="2642616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1A2E"/>
                </a:solidFill>
              </a:rPr>
              <a:t>SBOL Visual glyphs</a:t>
            </a:r>
            <a:endParaRPr lang="en-US" sz="1250" dirty="0"/>
          </a:p>
        </p:txBody>
      </p:sp>
      <p:sp>
        <p:nvSpPr>
          <p:cNvPr id="10" name="Text 8">
            <a:hlinkClick r:id="rId5"/>
          </p:cNvPr>
          <p:cNvSpPr/>
          <p:nvPr/>
        </p:nvSpPr>
        <p:spPr>
          <a:xfrm>
            <a:off x="3154680" y="2642616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u="sng" dirty="0">
                <a:solidFill>
                  <a:srgbClr val="008E89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https://sbolstandard.org/visual-glyphs/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822960" y="330098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1A2E"/>
                </a:solidFill>
              </a:rPr>
              <a:t>SBOL Validator</a:t>
            </a:r>
            <a:endParaRPr lang="en-US" sz="1250" dirty="0"/>
          </a:p>
        </p:txBody>
      </p:sp>
      <p:sp>
        <p:nvSpPr>
          <p:cNvPr id="12" name="Text 10">
            <a:hlinkClick r:id="rId6"/>
          </p:cNvPr>
          <p:cNvSpPr/>
          <p:nvPr/>
        </p:nvSpPr>
        <p:spPr>
          <a:xfrm>
            <a:off x="3154680" y="3300984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u="sng" dirty="0">
                <a:solidFill>
                  <a:srgbClr val="008E89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https://validator.sbolstandard.org/</a:t>
            </a:r>
            <a:endParaRPr lang="en-US" sz="1220" dirty="0"/>
          </a:p>
        </p:txBody>
      </p:sp>
      <p:sp>
        <p:nvSpPr>
          <p:cNvPr id="13" name="Text 11"/>
          <p:cNvSpPr/>
          <p:nvPr/>
        </p:nvSpPr>
        <p:spPr>
          <a:xfrm>
            <a:off x="822960" y="3959352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1A2E"/>
                </a:solidFill>
              </a:rPr>
              <a:t>SBOL Canvas</a:t>
            </a:r>
            <a:endParaRPr lang="en-US" sz="1250" dirty="0"/>
          </a:p>
        </p:txBody>
      </p:sp>
      <p:sp>
        <p:nvSpPr>
          <p:cNvPr id="14" name="Text 12">
            <a:hlinkClick r:id="rId7"/>
          </p:cNvPr>
          <p:cNvSpPr/>
          <p:nvPr/>
        </p:nvSpPr>
        <p:spPr>
          <a:xfrm>
            <a:off x="3154680" y="395935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u="sng" dirty="0">
                <a:solidFill>
                  <a:srgbClr val="008E89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https://sbolcanvas.org/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822960" y="4617720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71A2E"/>
                </a:solidFill>
              </a:rPr>
              <a:t>SBOL Canvas repository</a:t>
            </a:r>
            <a:endParaRPr lang="en-US" sz="1250" dirty="0"/>
          </a:p>
        </p:txBody>
      </p:sp>
      <p:sp>
        <p:nvSpPr>
          <p:cNvPr id="16" name="Text 14">
            <a:hlinkClick r:id="rId8"/>
          </p:cNvPr>
          <p:cNvSpPr/>
          <p:nvPr/>
        </p:nvSpPr>
        <p:spPr>
          <a:xfrm>
            <a:off x="3154680" y="4617720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u="sng" dirty="0">
                <a:solidFill>
                  <a:srgbClr val="008E89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https://github.com/SynBioDex/SBOLCanvas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566928" y="6556248"/>
            <a:ext cx="7498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7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A2E"/>
          </a:solidFill>
          <a:ln w="12700">
            <a:solidFill>
              <a:srgbClr val="071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828800"/>
            <a:ext cx="4754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68680" y="26060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F4F2"/>
                </a:solidFill>
              </a:rPr>
              <a:t>Questions and discussion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68680" y="324612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BFD7E0"/>
                </a:solidFill>
              </a:rPr>
              <a:t>Suggested discussion prompt: How would you experimentally validate a computationally predicted promoter region?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589520" y="1920240"/>
            <a:ext cx="3383280" cy="2286000"/>
          </a:xfrm>
          <a:prstGeom prst="roundRect">
            <a:avLst>
              <a:gd name="adj" fmla="val 4800"/>
            </a:avLst>
          </a:prstGeom>
          <a:solidFill>
            <a:srgbClr val="102A43"/>
          </a:solidFill>
          <a:ln w="12700">
            <a:solidFill>
              <a:srgbClr val="285E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63840" y="224028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DF4F2"/>
                </a:solidFill>
              </a:rPr>
              <a:t>Key message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863840" y="2697480"/>
            <a:ext cx="26974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FFFFFF"/>
                </a:solidFill>
              </a:rPr>
              <a:t>SeqTrainer annotations are traceable computational hypotheses. SBOL and Canvas help exchange and inspect them; experiments validate them.</a:t>
            </a:r>
            <a:endParaRPr lang="en-US" sz="1320" dirty="0"/>
          </a:p>
        </p:txBody>
      </p:sp>
      <p:sp>
        <p:nvSpPr>
          <p:cNvPr id="9" name="Text 7"/>
          <p:cNvSpPr/>
          <p:nvPr/>
        </p:nvSpPr>
        <p:spPr>
          <a:xfrm>
            <a:off x="868680" y="6217920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2570</Words>
  <Application>Microsoft Office PowerPoint</Application>
  <PresentationFormat>Widescreen</PresentationFormat>
  <Paragraphs>360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 Display</vt:lpstr>
      <vt:lpstr>Arial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SeqTrainer University Guide</dc:title>
  <dc:subject>SeqTrainer annotation tutorial guide</dc:subject>
  <dc:creator>OpenAI</dc:creator>
  <cp:lastModifiedBy>S G</cp:lastModifiedBy>
  <cp:revision>2</cp:revision>
  <dcterms:created xsi:type="dcterms:W3CDTF">2026-08-20T11:28:00Z</dcterms:created>
  <dcterms:modified xsi:type="dcterms:W3CDTF">2026-08-20T13:02:04Z</dcterms:modified>
</cp:coreProperties>
</file>